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6" r:id="rId4"/>
    <p:sldId id="258" r:id="rId5"/>
    <p:sldId id="267" r:id="rId6"/>
    <p:sldId id="256" r:id="rId7"/>
    <p:sldId id="262" r:id="rId8"/>
    <p:sldId id="268" r:id="rId9"/>
    <p:sldId id="264" r:id="rId10"/>
    <p:sldId id="265" r:id="rId11"/>
    <p:sldId id="26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1362660233_animaciya-flag-rossi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788" y="2133600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7" descr="emblema_olimpiada_sochi_201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4591050"/>
            <a:ext cx="52197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8" descr="9e419927ea2c3e36976e50d4609c8f46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3573463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9" descr="0cc7d3f84a23c7a9d80a2b65f71679a6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1725" y="2636838"/>
            <a:ext cx="1944688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0" descr="1cef6baf64ab5fd31191aca89415c9bb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9700" y="2133600"/>
            <a:ext cx="208915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1" descr="bf33442e5ca91009b90d648536b6c597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08400" y="2636838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842E6-4F2A-4BBE-B542-302384ECA1F1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6D0C6-89FA-48F1-9DCD-0610C440B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1362660233_animaciya-flag-rossi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3068638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emblema_olimpiada_sochi_201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5591175"/>
            <a:ext cx="2916237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8" descr="0cc7d3f84a23c7a9d80a2b65f71679a6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288" y="3573463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64F78-756E-4ADD-95B6-5B7E2656EA2D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D9728-AF19-4A62-B2BA-8FBFA0587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1362660233_animaciya-flag-rossi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3068638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emblema_olimpiada_sochi_201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5591175"/>
            <a:ext cx="2916237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8" descr="9e419927ea2c3e36976e50d4609c8f46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3500438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5A8A4-373C-4193-80DD-2ED9D7823C6D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3D763-3541-4D12-9D52-02309D0B20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 descr="1362660233_animaciya-flag-rossi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61188" y="3068638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7" descr="1cef6baf64ab5fd31191aca89415c9bb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3213100"/>
            <a:ext cx="2192338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8" descr="emblema_olimpiada_sochi_2014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5591175"/>
            <a:ext cx="2916237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B7331-DC94-415D-86BF-AA6A389C2751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3819F-B8B2-44A2-8D6B-8560334F2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1362660233_animaciya-flag-rossi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61188" y="3068638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 descr="bf33442e5ca91009b90d648536b6c597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3573463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8" descr="emblema_olimpiada_sochi_2014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5591175"/>
            <a:ext cx="2916237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CE73D-1765-49D5-881A-6B03BDFDE6BF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06258-589C-4043-8B8C-A5407D888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83000">
              <a:schemeClr val="accent4">
                <a:lumMod val="20000"/>
                <a:lumOff val="80000"/>
              </a:schemeClr>
            </a:gs>
            <a:gs pos="9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83CB3B-F216-448A-9A7E-876E9C3DD4EC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F29438-1DB9-41E0-A08D-ED5378911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hyperlink" Target="http://talisman.sochi2014.com.images.1c-bitrix-cdn.ru/upload/iblock/9e4/9e419927ea2c3e36976e50d4609c8f46.png" TargetMode="External"/><Relationship Id="rId3" Type="http://schemas.openxmlformats.org/officeDocument/2006/relationships/hyperlink" Target="http://javasea.ru/uploads/posts/2013-03/1362660233_animaciya-flag-rossii.gif" TargetMode="External"/><Relationship Id="rId7" Type="http://schemas.openxmlformats.org/officeDocument/2006/relationships/hyperlink" Target="http://talisman.sochi2014.com.images.1c-bitrix-cdn.ru/upload/iblock/bf3/bf33442e5ca91009b90d648536b6c597.png" TargetMode="External"/><Relationship Id="rId12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11" Type="http://schemas.openxmlformats.org/officeDocument/2006/relationships/hyperlink" Target="http://upload.wikimedia.org/wikipedia/ru/thumb/e/e3/Sochi_2014_-_Logo.svg/300px-Sochi_2014_-_Logo.svg.png" TargetMode="External"/><Relationship Id="rId5" Type="http://schemas.openxmlformats.org/officeDocument/2006/relationships/hyperlink" Target="http://talisman.sochi2014.com.images.1c-bitrix-cdn.ru/upload/iblock/1ce/1cef6baf64ab5fd31191aca89415c9bb.png" TargetMode="External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hyperlink" Target="http://talisman.sochi2014.com.images.1c-bitrix-cdn.ru/upload/iblock/0cc/0cc7d3f84a23c7a9d80a2b65f71679a6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15.%20&#1047;&#1072;&#1076;&#1072;&#1085;&#1080;&#1103;%20&#1085;&#1072;%20&#1087;&#1088;&#1077;&#1076;&#1083;&#1086;&#1078;&#1077;&#1085;&#1080;&#1077;-2.mp4" TargetMode="External"/><Relationship Id="rId2" Type="http://schemas.openxmlformats.org/officeDocument/2006/relationships/hyperlink" Target="&#1056;&#1059;&#1057;&#1057;&#1050;&#1048;&#1049;%20&#1071;&#1047;&#1067;&#1050;%20-%203%20&#1082;&#1083;.%20-%20&#1042;&#1080;&#1076;&#1077;&#1086;&#1091;&#1088;&#1086;&#1082;%20''&#1043;&#1083;&#1072;&#1074;&#1085;&#1099;&#1077;%20%20&#1080;%20&#1074;&#1090;&#1086;&#1088;&#1086;&#1089;&#1090;&#1077;&#1087;&#1077;&#1085;&#1085;&#1099;&#1077;%20&#1095;&#1083;&#1077;&#1085;&#1099;%20&#1087;&#1088;&#1077;&#1076;&#1083;&#1086;&#1078;&#1077;&#1085;&#1080;&#1103;''%20(infourok.ru%20-%20&#1048;&#1075;&#1086;&#1088;&#1100;%20&#1046;&#1072;&#1073;&#1086;&#1088;&#1086;&#1074;&#1089;&#1082;&#1080;&#1081;).mp4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17.%20&#1047;&#1072;&#1076;&#1072;&#1085;&#1080;&#1103;%20&#1085;&#1072;%20&#1087;&#1088;&#1077;&#1076;&#1083;&#1086;&#1078;&#1077;&#1085;&#1080;&#1077;-4.mp4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620688"/>
            <a:ext cx="725192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Урок русского языка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5072074"/>
            <a:ext cx="3429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1" dirty="0" smtClean="0"/>
              <a:t>Автор:  учитель начальных классов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Хохлова Елена Олеговна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/>
              <a:t>ГБОУ школа-интернат № 1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/>
              <a:t>Г.о. Чапаевск Самарской области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лесной речки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8" name="Picture 2" descr="D:\мама 1\на дисках\анимашки\priroda_02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6254396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3688" y="0"/>
            <a:ext cx="610204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Интернет ресурсы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4608513"/>
            <a:ext cx="7129463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0066"/>
                </a:solidFill>
                <a:latin typeface="+mn-lt"/>
                <a:cs typeface="+mn-cs"/>
              </a:rPr>
              <a:t>Вы можете использовать данный шаблон при создании своих презентаций. Но при этом обязательна ссылка на источник шаблона</a:t>
            </a:r>
            <a:r>
              <a:rPr lang="ru-RU" dirty="0" smtClean="0">
                <a:solidFill>
                  <a:srgbClr val="000066"/>
                </a:solidFill>
                <a:latin typeface="+mn-lt"/>
                <a:cs typeface="+mn-cs"/>
              </a:rPr>
              <a:t>.</a:t>
            </a:r>
            <a:endParaRPr lang="ru-RU" dirty="0">
              <a:solidFill>
                <a:srgbClr val="000066"/>
              </a:solidFill>
              <a:latin typeface="+mn-lt"/>
              <a:cs typeface="+mn-cs"/>
            </a:endParaRPr>
          </a:p>
        </p:txBody>
      </p:sp>
      <p:pic>
        <p:nvPicPr>
          <p:cNvPr id="11268" name="Picture 3" descr="&amp;Fcy;&amp;lcy;&amp;acy;&amp;gcy; &amp;Rcy;&amp;ocy;&amp;scy;&amp;scy;&amp;icy;&amp;icy;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76250"/>
            <a:ext cx="9001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Прямоугольник 5"/>
          <p:cNvSpPr>
            <a:spLocks noChangeArrowheads="1"/>
          </p:cNvSpPr>
          <p:nvPr/>
        </p:nvSpPr>
        <p:spPr bwMode="auto">
          <a:xfrm>
            <a:off x="1042988" y="692150"/>
            <a:ext cx="16573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200" u="sng">
                <a:solidFill>
                  <a:srgbClr val="002060"/>
                </a:solidFill>
                <a:hlinkClick r:id="rId3"/>
              </a:rPr>
              <a:t>http://javasea.ru/uploads/posts/2013-03/1362660233_animaciya-flag-rossii.gif</a:t>
            </a:r>
            <a:endParaRPr lang="ru-RU" sz="1200">
              <a:solidFill>
                <a:srgbClr val="002060"/>
              </a:solidFill>
            </a:endParaRPr>
          </a:p>
        </p:txBody>
      </p:sp>
      <p:pic>
        <p:nvPicPr>
          <p:cNvPr id="11270" name="Picture 4" descr="&amp;Zcy;&amp;acy;&amp;jcy;&amp;kcy;&amp;acy;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6238" y="333375"/>
            <a:ext cx="10795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Прямоугольник 7"/>
          <p:cNvSpPr>
            <a:spLocks noChangeArrowheads="1"/>
          </p:cNvSpPr>
          <p:nvPr/>
        </p:nvSpPr>
        <p:spPr bwMode="auto">
          <a:xfrm>
            <a:off x="3924300" y="692150"/>
            <a:ext cx="17811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u="sng">
                <a:hlinkClick r:id="rId5"/>
              </a:rPr>
              <a:t>http://talisman.sochi2014.com.images.1c-bitrix-cdn.ru/upload/iblock/1ce/1cef6baf64ab5fd31191aca89415c9bb.png</a:t>
            </a:r>
            <a:endParaRPr lang="ru-RU" sz="1200"/>
          </a:p>
        </p:txBody>
      </p:sp>
      <p:pic>
        <p:nvPicPr>
          <p:cNvPr id="11272" name="Picture 5" descr="&amp;Scy;&amp;ncy;&amp;iecy;&amp;zhcy;&amp;icy;&amp;ncy;&amp;kcy;&amp;acy; &amp;icy; &amp;Lcy;&amp;ucy;&amp;chcy;&amp;icy;&amp;kcy;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84888" y="476250"/>
            <a:ext cx="935037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Прямоугольник 9"/>
          <p:cNvSpPr>
            <a:spLocks noChangeArrowheads="1"/>
          </p:cNvSpPr>
          <p:nvPr/>
        </p:nvSpPr>
        <p:spPr bwMode="auto">
          <a:xfrm>
            <a:off x="7092950" y="692150"/>
            <a:ext cx="17811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u="sng">
                <a:hlinkClick r:id="rId7"/>
              </a:rPr>
              <a:t>http://talisman.sochi2014.com.images.1c-bitrix-cdn.ru/upload/iblock/bf3/bf33442e5ca91009b90d648536b6c597.png</a:t>
            </a:r>
            <a:endParaRPr lang="ru-RU" sz="1200"/>
          </a:p>
        </p:txBody>
      </p:sp>
      <p:pic>
        <p:nvPicPr>
          <p:cNvPr id="11274" name="Picture 6" descr="&amp;Lcy;&amp;iecy;&amp;ocy;&amp;pcy;&amp;acy;&amp;rcy;&amp;dcy;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1628775"/>
            <a:ext cx="900113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5" name="Прямоугольник 11"/>
          <p:cNvSpPr>
            <a:spLocks noChangeArrowheads="1"/>
          </p:cNvSpPr>
          <p:nvPr/>
        </p:nvSpPr>
        <p:spPr bwMode="auto">
          <a:xfrm>
            <a:off x="900113" y="1773238"/>
            <a:ext cx="19970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u="sng">
                <a:hlinkClick r:id="rId9"/>
              </a:rPr>
              <a:t>http://talisman.sochi2014.com.images.1c-bitrix-cdn.ru/upload/iblock/0cc/0cc7d3f84a23c7a9d80a2b65f71679a6.png</a:t>
            </a:r>
            <a:endParaRPr lang="ru-RU" sz="1200"/>
          </a:p>
        </p:txBody>
      </p:sp>
      <p:pic>
        <p:nvPicPr>
          <p:cNvPr id="11276" name="Picture 7" descr="http://upload.wikimedia.org/wikipedia/ru/thumb/e/e3/Sochi_2014_-_Logo.svg/300px-Sochi_2014_-_Logo.svg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95963" y="1844675"/>
            <a:ext cx="129063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7" name="Прямоугольник 13"/>
          <p:cNvSpPr>
            <a:spLocks noChangeArrowheads="1"/>
          </p:cNvSpPr>
          <p:nvPr/>
        </p:nvSpPr>
        <p:spPr bwMode="auto">
          <a:xfrm>
            <a:off x="7092950" y="1773238"/>
            <a:ext cx="17097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u="sng">
                <a:hlinkClick r:id="rId11"/>
              </a:rPr>
              <a:t>http://upload.wikimedia.org/wikipedia/ru/thumb/e/e3/Sochi_2014_-_Logo.svg/300px-Sochi_2014_-_Logo.svg.png</a:t>
            </a:r>
            <a:endParaRPr lang="ru-RU" sz="1200"/>
          </a:p>
        </p:txBody>
      </p:sp>
      <p:pic>
        <p:nvPicPr>
          <p:cNvPr id="11278" name="Picture 8" descr="&amp;Bcy;&amp;iecy;&amp;lcy;&amp;ycy;&amp;jcy; &amp;mcy;&amp;icy;&amp;shcy;&amp;kcy;&amp;acy;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987675" y="1700213"/>
            <a:ext cx="936625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9" name="Прямоугольник 15"/>
          <p:cNvSpPr>
            <a:spLocks noChangeArrowheads="1"/>
          </p:cNvSpPr>
          <p:nvPr/>
        </p:nvSpPr>
        <p:spPr bwMode="auto">
          <a:xfrm>
            <a:off x="3851275" y="1773238"/>
            <a:ext cx="19272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200" u="sng">
                <a:hlinkClick r:id="rId13"/>
              </a:rPr>
              <a:t>http://talisman.sochi2014.com.images.1c-bitrix-cdn.ru/upload/iblock/9e4/9e419927ea2c3e36976e50d4609c8f46.png</a:t>
            </a:r>
            <a:endParaRPr lang="ru-RU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1"/>
          <p:cNvSpPr>
            <a:spLocks noGrp="1"/>
          </p:cNvSpPr>
          <p:nvPr>
            <p:ph sz="half" idx="2"/>
          </p:nvPr>
        </p:nvSpPr>
        <p:spPr>
          <a:xfrm>
            <a:off x="642910" y="1714488"/>
            <a:ext cx="5214974" cy="4525963"/>
          </a:xfrm>
        </p:spPr>
        <p:txBody>
          <a:bodyPr/>
          <a:lstStyle/>
          <a:p>
            <a:r>
              <a:rPr lang="ru-RU" sz="4400" b="1" dirty="0" smtClean="0"/>
              <a:t>Прилагательное</a:t>
            </a:r>
          </a:p>
          <a:p>
            <a:r>
              <a:rPr lang="ru-RU" sz="4400" b="1" dirty="0" smtClean="0"/>
              <a:t>Существительное</a:t>
            </a:r>
          </a:p>
          <a:p>
            <a:r>
              <a:rPr lang="ru-RU" sz="4400" b="1" dirty="0" smtClean="0"/>
              <a:t>Глагол</a:t>
            </a:r>
          </a:p>
          <a:p>
            <a:r>
              <a:rPr lang="ru-RU" sz="4400" b="1" dirty="0" smtClean="0"/>
              <a:t>Подлежащее</a:t>
            </a:r>
          </a:p>
          <a:p>
            <a:r>
              <a:rPr lang="ru-RU" sz="4400" b="1" dirty="0" smtClean="0"/>
              <a:t>Местоимение </a:t>
            </a:r>
          </a:p>
        </p:txBody>
      </p:sp>
      <p:sp>
        <p:nvSpPr>
          <p:cNvPr id="1024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лишнее слово</a:t>
            </a:r>
          </a:p>
        </p:txBody>
      </p:sp>
      <p:pic>
        <p:nvPicPr>
          <p:cNvPr id="5" name="Picture 7" descr="STA500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1206" y="1357298"/>
            <a:ext cx="2762269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1"/>
          <p:cNvSpPr>
            <a:spLocks noGrp="1"/>
          </p:cNvSpPr>
          <p:nvPr>
            <p:ph sz="half" idx="2"/>
          </p:nvPr>
        </p:nvSpPr>
        <p:spPr>
          <a:xfrm>
            <a:off x="642910" y="1714488"/>
            <a:ext cx="5214974" cy="4525963"/>
          </a:xfrm>
        </p:spPr>
        <p:txBody>
          <a:bodyPr/>
          <a:lstStyle/>
          <a:p>
            <a:r>
              <a:rPr lang="ru-RU" sz="4400" b="1" dirty="0" smtClean="0"/>
              <a:t>Прилагательное</a:t>
            </a:r>
          </a:p>
          <a:p>
            <a:r>
              <a:rPr lang="ru-RU" sz="4400" b="1" dirty="0" smtClean="0"/>
              <a:t>Существительное</a:t>
            </a:r>
          </a:p>
          <a:p>
            <a:r>
              <a:rPr lang="ru-RU" sz="4400" b="1" dirty="0" smtClean="0"/>
              <a:t>Глагол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Подлежащее</a:t>
            </a:r>
          </a:p>
          <a:p>
            <a:r>
              <a:rPr lang="ru-RU" sz="4400" b="1" dirty="0" smtClean="0"/>
              <a:t>Местоимение </a:t>
            </a:r>
          </a:p>
        </p:txBody>
      </p:sp>
      <p:sp>
        <p:nvSpPr>
          <p:cNvPr id="1024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лишнее слово</a:t>
            </a:r>
          </a:p>
        </p:txBody>
      </p:sp>
      <p:pic>
        <p:nvPicPr>
          <p:cNvPr id="5" name="Picture 7" descr="STA500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1206" y="1357298"/>
            <a:ext cx="2762269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1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400" dirty="0" err="1" smtClean="0"/>
              <a:t>Жж</a:t>
            </a:r>
            <a:endParaRPr lang="ru-RU" sz="4400" dirty="0" smtClean="0"/>
          </a:p>
          <a:p>
            <a:pPr>
              <a:buNone/>
            </a:pPr>
            <a:r>
              <a:rPr lang="ru-RU" sz="4400" dirty="0" err="1" smtClean="0"/>
              <a:t>жи</a:t>
            </a:r>
            <a:r>
              <a:rPr lang="ru-RU" sz="4400" dirty="0" smtClean="0"/>
              <a:t>  же</a:t>
            </a:r>
          </a:p>
          <a:p>
            <a:pPr>
              <a:buNone/>
            </a:pPr>
            <a:r>
              <a:rPr lang="ru-RU" sz="4400" i="1" dirty="0" smtClean="0"/>
              <a:t>ж</a:t>
            </a:r>
            <a:r>
              <a:rPr lang="ru-RU" sz="4400" b="1" i="1" dirty="0" smtClean="0">
                <a:solidFill>
                  <a:srgbClr val="FF0000"/>
                </a:solidFill>
              </a:rPr>
              <a:t>ё</a:t>
            </a:r>
            <a:r>
              <a:rPr lang="ru-RU" sz="4400" i="1" dirty="0" smtClean="0"/>
              <a:t>лтый, </a:t>
            </a:r>
            <a:r>
              <a:rPr lang="ru-RU" sz="4400" b="1" i="1" dirty="0" smtClean="0"/>
              <a:t> </a:t>
            </a:r>
            <a:r>
              <a:rPr lang="ru-RU" sz="4400" i="1" dirty="0" smtClean="0"/>
              <a:t> еж</a:t>
            </a:r>
            <a:r>
              <a:rPr lang="ru-RU" sz="4400" b="1" i="1" dirty="0" smtClean="0">
                <a:solidFill>
                  <a:srgbClr val="FF0000"/>
                </a:solidFill>
              </a:rPr>
              <a:t>и</a:t>
            </a:r>
            <a:r>
              <a:rPr lang="ru-RU" sz="4400" b="1" i="1" dirty="0" smtClean="0"/>
              <a:t>,  </a:t>
            </a:r>
            <a:r>
              <a:rPr lang="ru-RU" sz="4400" i="1" dirty="0" smtClean="0"/>
              <a:t>пр</a:t>
            </a:r>
            <a:r>
              <a:rPr lang="ru-RU" sz="4400" b="1" i="1" dirty="0" smtClean="0">
                <a:solidFill>
                  <a:srgbClr val="FF0000"/>
                </a:solidFill>
              </a:rPr>
              <a:t>е</a:t>
            </a:r>
            <a:r>
              <a:rPr lang="ru-RU" sz="4400" i="1" dirty="0" smtClean="0"/>
              <a:t>дл</a:t>
            </a:r>
            <a:r>
              <a:rPr lang="ru-RU" sz="4400" b="1" i="1" dirty="0" smtClean="0">
                <a:solidFill>
                  <a:srgbClr val="FF0000"/>
                </a:solidFill>
              </a:rPr>
              <a:t>о</a:t>
            </a:r>
            <a:r>
              <a:rPr lang="ru-RU" sz="4400" i="1" dirty="0" smtClean="0"/>
              <a:t>жение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r>
              <a:rPr lang="ru-RU" sz="2000" b="1" dirty="0" smtClean="0"/>
              <a:t>Укажите</a:t>
            </a:r>
            <a:r>
              <a:rPr lang="ru-RU" sz="2000" dirty="0" smtClean="0"/>
              <a:t> цифрой </a:t>
            </a:r>
            <a:r>
              <a:rPr lang="ru-RU" sz="2000" b="1" dirty="0" smtClean="0"/>
              <a:t>количество</a:t>
            </a:r>
            <a:r>
              <a:rPr lang="ru-RU" sz="2000" dirty="0" smtClean="0"/>
              <a:t> слогов в словах.</a:t>
            </a:r>
          </a:p>
          <a:p>
            <a:r>
              <a:rPr lang="ru-RU" sz="2000" dirty="0" smtClean="0"/>
              <a:t>Составьте с этими словами предложения</a:t>
            </a:r>
          </a:p>
        </p:txBody>
      </p:sp>
      <p:sp>
        <p:nvSpPr>
          <p:cNvPr id="921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Чистописание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357298"/>
          <a:ext cx="8229599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42454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з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а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454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ф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л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н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42454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о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н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а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42454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к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о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а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42454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к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у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ц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а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454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м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д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е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454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б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е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й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Словарная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43296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Лесная 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  <a:hlinkClick r:id="rId2" action="ppaction://hlinkfile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1714488"/>
            <a:ext cx="850112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Ежи шуршали.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В лесу весёлые ежи шуршали сухими листьями.</a:t>
            </a:r>
            <a:endParaRPr kumimoji="0" lang="ru-RU" sz="4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5" name="Picture 6" descr="&amp;Lcy;&amp;iecy;&amp;ocy;&amp;pcy;&amp;acy;&amp;rcy;&amp;dcy;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0"/>
            <a:ext cx="1714512" cy="2140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42844" y="928670"/>
            <a:ext cx="8715404" cy="4929222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Разобрать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предложение </a:t>
            </a:r>
            <a:r>
              <a:rPr lang="ru-RU" sz="2800" b="1" dirty="0" smtClean="0">
                <a:solidFill>
                  <a:srgbClr val="FF0000"/>
                </a:solidFill>
              </a:rPr>
              <a:t>по членам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предложения</a:t>
            </a:r>
            <a:r>
              <a:rPr lang="ru-RU" sz="2800" dirty="0" smtClean="0"/>
              <a:t> –значит </a:t>
            </a:r>
            <a:r>
              <a:rPr lang="ru-RU" sz="2800" b="1" dirty="0" smtClean="0">
                <a:solidFill>
                  <a:srgbClr val="FF0000"/>
                </a:solidFill>
              </a:rPr>
              <a:t>найти</a:t>
            </a:r>
            <a:r>
              <a:rPr lang="ru-RU" sz="2800" dirty="0" smtClean="0"/>
              <a:t> его </a:t>
            </a:r>
            <a:r>
              <a:rPr lang="ru-RU" sz="2800" b="1" dirty="0" smtClean="0">
                <a:solidFill>
                  <a:srgbClr val="FF0000"/>
                </a:solidFill>
              </a:rPr>
              <a:t>главные</a:t>
            </a:r>
            <a:r>
              <a:rPr lang="ru-RU" sz="2800" b="1" dirty="0" smtClean="0"/>
              <a:t> </a:t>
            </a:r>
            <a:r>
              <a:rPr lang="ru-RU" sz="2800" dirty="0" smtClean="0"/>
              <a:t>и </a:t>
            </a:r>
            <a:r>
              <a:rPr lang="ru-RU" sz="2800" b="1" dirty="0" smtClean="0">
                <a:solidFill>
                  <a:srgbClr val="FF0000"/>
                </a:solidFill>
              </a:rPr>
              <a:t>второстепенные</a:t>
            </a:r>
            <a:r>
              <a:rPr lang="ru-RU" sz="2800" b="1" dirty="0" smtClean="0"/>
              <a:t> </a:t>
            </a:r>
            <a:r>
              <a:rPr lang="ru-RU" sz="2800" dirty="0" smtClean="0"/>
              <a:t>члены.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2000" b="1" dirty="0" smtClean="0"/>
              <a:t>Надо:</a:t>
            </a:r>
            <a:endParaRPr lang="ru-RU" sz="2000" dirty="0" smtClean="0"/>
          </a:p>
          <a:p>
            <a:pPr lvl="0"/>
            <a:r>
              <a:rPr lang="ru-RU" sz="2800" dirty="0" smtClean="0"/>
              <a:t>Определить </a:t>
            </a:r>
            <a:r>
              <a:rPr lang="ru-RU" sz="2800" b="1" dirty="0" smtClean="0"/>
              <a:t>грамматическую основу</a:t>
            </a:r>
            <a:r>
              <a:rPr lang="ru-RU" sz="2800" dirty="0" smtClean="0"/>
              <a:t> предложения.</a:t>
            </a:r>
          </a:p>
          <a:p>
            <a:pPr lvl="0"/>
            <a:r>
              <a:rPr lang="ru-RU" sz="2800" dirty="0" smtClean="0"/>
              <a:t>Определить </a:t>
            </a:r>
            <a:r>
              <a:rPr lang="ru-RU" sz="2800" b="1" dirty="0" smtClean="0"/>
              <a:t>слово,</a:t>
            </a:r>
            <a:r>
              <a:rPr lang="ru-RU" sz="2800" dirty="0" smtClean="0"/>
              <a:t> к которому можно </a:t>
            </a:r>
            <a:r>
              <a:rPr lang="ru-RU" sz="2800" b="1" dirty="0" smtClean="0"/>
              <a:t>задать </a:t>
            </a:r>
            <a:r>
              <a:rPr lang="ru-RU" sz="2800" dirty="0" smtClean="0"/>
              <a:t>вопрос </a:t>
            </a:r>
            <a:r>
              <a:rPr lang="ru-RU" sz="2800" b="1" dirty="0" smtClean="0"/>
              <a:t>от подлежащего</a:t>
            </a:r>
            <a:r>
              <a:rPr lang="ru-RU" sz="2800" dirty="0" smtClean="0"/>
              <a:t>.</a:t>
            </a:r>
          </a:p>
          <a:p>
            <a:pPr lvl="0"/>
            <a:r>
              <a:rPr lang="ru-RU" sz="2800" dirty="0" smtClean="0"/>
              <a:t>Определить </a:t>
            </a:r>
            <a:r>
              <a:rPr lang="ru-RU" sz="2800" b="1" dirty="0" smtClean="0"/>
              <a:t>слово,</a:t>
            </a:r>
            <a:r>
              <a:rPr lang="ru-RU" sz="2800" dirty="0" smtClean="0"/>
              <a:t> к которому можно </a:t>
            </a:r>
            <a:r>
              <a:rPr lang="ru-RU" sz="2800" b="1" dirty="0" smtClean="0"/>
              <a:t>задать</a:t>
            </a:r>
            <a:r>
              <a:rPr lang="ru-RU" sz="2800" dirty="0" smtClean="0"/>
              <a:t> </a:t>
            </a:r>
            <a:r>
              <a:rPr lang="ru-RU" sz="2800" b="1" dirty="0" smtClean="0"/>
              <a:t>вопрос</a:t>
            </a:r>
            <a:r>
              <a:rPr lang="ru-RU" sz="2800" dirty="0" smtClean="0"/>
              <a:t> </a:t>
            </a:r>
            <a:r>
              <a:rPr lang="ru-RU" sz="2800" b="1" dirty="0" smtClean="0"/>
              <a:t>от сказуемого.</a:t>
            </a:r>
            <a:endParaRPr lang="ru-RU" sz="2800" dirty="0" smtClean="0"/>
          </a:p>
          <a:p>
            <a:pPr lvl="0"/>
            <a:r>
              <a:rPr lang="ru-RU" sz="2800" dirty="0" smtClean="0"/>
              <a:t>Определить </a:t>
            </a:r>
            <a:r>
              <a:rPr lang="ru-RU" sz="2800" b="1" dirty="0" smtClean="0"/>
              <a:t>слово,</a:t>
            </a:r>
            <a:r>
              <a:rPr lang="ru-RU" sz="2800" dirty="0" smtClean="0"/>
              <a:t> к которому можно </a:t>
            </a:r>
            <a:r>
              <a:rPr lang="ru-RU" sz="2800" b="1" dirty="0" smtClean="0"/>
              <a:t>задать</a:t>
            </a:r>
            <a:r>
              <a:rPr lang="ru-RU" sz="2800" dirty="0" smtClean="0"/>
              <a:t> </a:t>
            </a:r>
            <a:r>
              <a:rPr lang="ru-RU" sz="2800" b="1" dirty="0" smtClean="0"/>
              <a:t>вопрос</a:t>
            </a:r>
            <a:r>
              <a:rPr lang="ru-RU" sz="2800" dirty="0" smtClean="0"/>
              <a:t> от других </a:t>
            </a:r>
            <a:r>
              <a:rPr lang="ru-RU" sz="2800" b="1" dirty="0" smtClean="0"/>
              <a:t>второстепенных членов.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Спортивная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6" descr="&amp;Lcy;&amp;iecy;&amp;ocy;&amp;pcy;&amp;acy;&amp;rcy;&amp;dcy;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857232"/>
            <a:ext cx="28448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&amp;Zcy;&amp;acy;&amp;jcy;&amp;kcy;&amp;acy;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0"/>
            <a:ext cx="3000396" cy="375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&amp;Bcy;&amp;iecy;&amp;lcy;&amp;ycy;&amp;jcy; &amp;mcy;&amp;icy;&amp;shcy;&amp;kcy;&amp;a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1928802"/>
            <a:ext cx="2802271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Книжная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214554"/>
            <a:ext cx="37263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+mn-lt"/>
              </a:rPr>
              <a:t>стр.111 упр.72</a:t>
            </a:r>
            <a:endParaRPr lang="ru-RU" sz="4400" b="1" dirty="0">
              <a:latin typeface="+mn-lt"/>
            </a:endParaRPr>
          </a:p>
        </p:txBody>
      </p:sp>
      <p:pic>
        <p:nvPicPr>
          <p:cNvPr id="4" name="Picture 8" descr="&amp;Bcy;&amp;iecy;&amp;lcy;&amp;ycy;&amp;jcy; &amp;mcy;&amp;icy;&amp;shcy;&amp;kcy;&amp;acy;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143248"/>
            <a:ext cx="251632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ЧИ 2014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СОЧИ 2014</Template>
  <TotalTime>330</TotalTime>
  <Words>208</Words>
  <Application>Microsoft Office PowerPoint</Application>
  <PresentationFormat>Экран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СОЧИ 2014</vt:lpstr>
      <vt:lpstr>Слайд 1</vt:lpstr>
      <vt:lpstr>Найди лишнее слово</vt:lpstr>
      <vt:lpstr>Найди лишнее слово</vt:lpstr>
      <vt:lpstr>Чистописание</vt:lpstr>
      <vt:lpstr>Словарная</vt:lpstr>
      <vt:lpstr>Лесная  </vt:lpstr>
      <vt:lpstr>Внимание!</vt:lpstr>
      <vt:lpstr>Спортивная </vt:lpstr>
      <vt:lpstr>Книжная</vt:lpstr>
      <vt:lpstr>У лесной речки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16</cp:revision>
  <dcterms:created xsi:type="dcterms:W3CDTF">2013-12-14T14:32:55Z</dcterms:created>
  <dcterms:modified xsi:type="dcterms:W3CDTF">2013-12-15T10:38:48Z</dcterms:modified>
</cp:coreProperties>
</file>